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8"/>
  </p:notesMasterIdLst>
  <p:sldIdLst>
    <p:sldId id="297" r:id="rId2"/>
    <p:sldId id="305" r:id="rId3"/>
    <p:sldId id="292" r:id="rId4"/>
    <p:sldId id="299" r:id="rId5"/>
    <p:sldId id="300" r:id="rId6"/>
    <p:sldId id="30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3" autoAdjust="0"/>
    <p:restoredTop sz="94660"/>
  </p:normalViewPr>
  <p:slideViewPr>
    <p:cSldViewPr snapToGrid="0">
      <p:cViewPr>
        <p:scale>
          <a:sx n="68" d="100"/>
          <a:sy n="68" d="100"/>
        </p:scale>
        <p:origin x="4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Lab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Given a mixture of Sand, Salt, Poppy Seeds and Iron Filings, design and execute a separation method. </a:t>
            </a:r>
          </a:p>
          <a:p>
            <a:pPr lvl="1"/>
            <a:r>
              <a:rPr lang="en-US" b="1" dirty="0" smtClean="0"/>
              <a:t>Write a proposed procedure to start. </a:t>
            </a:r>
          </a:p>
          <a:p>
            <a:pPr lvl="1"/>
            <a:r>
              <a:rPr lang="en-US" b="1" dirty="0" smtClean="0"/>
              <a:t>When executing your procedure, record every action you take in the order you do them to create the real procedure that you used.</a:t>
            </a:r>
          </a:p>
          <a:p>
            <a:pPr lvl="1"/>
            <a:r>
              <a:rPr lang="en-US" b="1" dirty="0" smtClean="0"/>
              <a:t>Separate, dry and weigh each of the four substances.</a:t>
            </a:r>
          </a:p>
          <a:p>
            <a:pPr lvl="1"/>
            <a:r>
              <a:rPr lang="en-US" b="1" dirty="0" smtClean="0"/>
              <a:t>Determine the percent composition of each of the four substances in the mixture.</a:t>
            </a:r>
          </a:p>
          <a:p>
            <a:pPr lvl="1"/>
            <a:r>
              <a:rPr lang="en-US" b="1" dirty="0" smtClean="0"/>
              <a:t>Determine the percent recovery of matter from the mixture.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792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strategy </a:t>
            </a:r>
            <a:r>
              <a:rPr lang="en-US" dirty="0" smtClean="0"/>
              <a:t>wa</a:t>
            </a:r>
            <a:r>
              <a:rPr lang="en-US" dirty="0" smtClean="0"/>
              <a:t>s </a:t>
            </a:r>
            <a:r>
              <a:rPr lang="en-US" dirty="0" smtClean="0"/>
              <a:t>to separate out the iron first using a magnet, then use water to help separate the other three</a:t>
            </a:r>
            <a:r>
              <a:rPr lang="en-US" dirty="0" smtClean="0"/>
              <a:t>.  </a:t>
            </a:r>
            <a:r>
              <a:rPr lang="en-US" dirty="0" smtClean="0"/>
              <a:t>Most of you used the first strategy. Some of you filtered the poppies with the sand and had to add a second portion of water and decant. (If you added water before using the magnet, you’d use the last strategy.) Identify which of the three strategies you used. A, B, or C</a:t>
            </a:r>
          </a:p>
          <a:p>
            <a:r>
              <a:rPr lang="en-US" dirty="0" smtClean="0"/>
              <a:t>A.						B.								C.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6641" t="15625" r="29385" b="10089"/>
          <a:stretch/>
        </p:blipFill>
        <p:spPr>
          <a:xfrm>
            <a:off x="1902716" y="4311648"/>
            <a:ext cx="2267206" cy="21533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32263" t="26518" r="36212" b="11697"/>
          <a:stretch/>
        </p:blipFill>
        <p:spPr>
          <a:xfrm>
            <a:off x="4917683" y="4267333"/>
            <a:ext cx="2034611" cy="22419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31058" t="29196" r="30088" b="16340"/>
          <a:stretch/>
        </p:blipFill>
        <p:spPr>
          <a:xfrm>
            <a:off x="8447817" y="4267333"/>
            <a:ext cx="2400521" cy="189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04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154953" y="2603499"/>
            <a:ext cx="9881855" cy="3837641"/>
          </a:xfrm>
        </p:spPr>
        <p:txBody>
          <a:bodyPr>
            <a:normAutofit/>
          </a:bodyPr>
          <a:lstStyle/>
          <a:p>
            <a:r>
              <a:rPr lang="en-US" b="1" dirty="0" smtClean="0"/>
              <a:t>Shortened format </a:t>
            </a:r>
            <a:r>
              <a:rPr lang="en-US" b="1" dirty="0" smtClean="0"/>
              <a:t>(still 25 pts)– </a:t>
            </a:r>
            <a:r>
              <a:rPr lang="en-US" b="1" dirty="0" smtClean="0"/>
              <a:t>not all sections of the general report present.</a:t>
            </a:r>
          </a:p>
          <a:p>
            <a:pPr lvl="1"/>
            <a:r>
              <a:rPr lang="en-US" b="1" dirty="0" smtClean="0"/>
              <a:t>Perform lab work in </a:t>
            </a:r>
            <a:r>
              <a:rPr lang="en-US" b="1" dirty="0" smtClean="0"/>
              <a:t>pairs or trios 	Share </a:t>
            </a:r>
            <a:r>
              <a:rPr lang="en-US" b="1" dirty="0" smtClean="0"/>
              <a:t>data with </a:t>
            </a:r>
            <a:r>
              <a:rPr lang="en-US" b="1" dirty="0" smtClean="0"/>
              <a:t>partner(s)</a:t>
            </a:r>
            <a:endParaRPr lang="en-US" b="1" dirty="0" smtClean="0"/>
          </a:p>
          <a:p>
            <a:pPr lvl="1"/>
            <a:r>
              <a:rPr lang="en-US" b="1" u="sng" dirty="0" smtClean="0"/>
              <a:t>Each student writes their own report</a:t>
            </a:r>
          </a:p>
          <a:p>
            <a:pPr lvl="1"/>
            <a:r>
              <a:rPr lang="en-US" b="1" dirty="0" smtClean="0"/>
              <a:t>Hand written is easiest for this report. But typed is acceptable.</a:t>
            </a:r>
          </a:p>
          <a:p>
            <a:r>
              <a:rPr lang="en-US" b="1" dirty="0" smtClean="0"/>
              <a:t>Prelab (3) – Include your original flow chart, procedure and data table.</a:t>
            </a:r>
          </a:p>
          <a:p>
            <a:r>
              <a:rPr lang="en-US" b="1" dirty="0" smtClean="0"/>
              <a:t>Procedure (5) – Include the notes you generated during lab and any measurements you made. Indicate which of the above strategies you used, A, B, or C.</a:t>
            </a:r>
          </a:p>
          <a:p>
            <a:r>
              <a:rPr lang="en-US" b="1" dirty="0" smtClean="0"/>
              <a:t>Data Table and Calculations (10) – four dry mass weights, percent compositions, percent recovery</a:t>
            </a:r>
          </a:p>
          <a:p>
            <a:r>
              <a:rPr lang="en-US" b="1" dirty="0" smtClean="0"/>
              <a:t>Discussion questions (7) – from  lab handout</a:t>
            </a:r>
            <a:endParaRPr lang="en-US" b="1" dirty="0"/>
          </a:p>
          <a:p>
            <a:endParaRPr lang="en-US" b="1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 bwMode="gray">
          <a:xfrm>
            <a:off x="1154954" y="973669"/>
            <a:ext cx="8825659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Abbreviated Report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06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– KEY for this lab!!!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3589" y="2603500"/>
            <a:ext cx="10030968" cy="3888740"/>
          </a:xfrm>
        </p:spPr>
        <p:txBody>
          <a:bodyPr>
            <a:normAutofit/>
          </a:bodyPr>
          <a:lstStyle/>
          <a:p>
            <a:r>
              <a:rPr lang="en-US" b="1" dirty="0" smtClean="0"/>
              <a:t>Attach your first proposed procedure as your prelab</a:t>
            </a:r>
          </a:p>
          <a:p>
            <a:r>
              <a:rPr lang="en-US" b="1" dirty="0" smtClean="0"/>
              <a:t>List your ACTUAL procedure in the report</a:t>
            </a:r>
          </a:p>
          <a:p>
            <a:pPr lvl="1"/>
            <a:r>
              <a:rPr lang="en-US" b="1" dirty="0" smtClean="0"/>
              <a:t>Describe what </a:t>
            </a:r>
            <a:r>
              <a:rPr lang="en-US" b="1" u="sng" dirty="0" smtClean="0"/>
              <a:t>YOU ACTUALLY DID!! </a:t>
            </a:r>
          </a:p>
          <a:p>
            <a:pPr lvl="1"/>
            <a:r>
              <a:rPr lang="en-US" b="1" dirty="0" smtClean="0"/>
              <a:t>If you didn’t write it down at the time, you may recreate your procedure </a:t>
            </a:r>
            <a:r>
              <a:rPr lang="en-US" b="1" u="sng" dirty="0" smtClean="0"/>
              <a:t>from memory</a:t>
            </a:r>
            <a:r>
              <a:rPr lang="en-US" b="1" dirty="0" smtClean="0"/>
              <a:t>, but DO NOT copy a procedure from someone else. </a:t>
            </a:r>
            <a:endParaRPr lang="en-US" b="1" dirty="0"/>
          </a:p>
          <a:p>
            <a:r>
              <a:rPr lang="en-US" b="1" dirty="0" smtClean="0"/>
              <a:t>Should be different from your proposed procedure as you tried things and made </a:t>
            </a:r>
            <a:r>
              <a:rPr lang="en-US" b="1" dirty="0" smtClean="0"/>
              <a:t>modifications based on observations</a:t>
            </a:r>
            <a:endParaRPr lang="en-US" b="1" dirty="0" smtClean="0"/>
          </a:p>
          <a:p>
            <a:r>
              <a:rPr lang="en-US" b="1" dirty="0" smtClean="0"/>
              <a:t>Should include the specific kinds of equipment you used (</a:t>
            </a:r>
            <a:r>
              <a:rPr lang="en-US" b="1" dirty="0" err="1" smtClean="0"/>
              <a:t>eg</a:t>
            </a:r>
            <a:r>
              <a:rPr lang="en-US" b="1" dirty="0" smtClean="0"/>
              <a:t>. 250 mL beaker)</a:t>
            </a:r>
          </a:p>
        </p:txBody>
      </p:sp>
    </p:spTree>
    <p:extLst>
      <p:ext uri="{BB962C8B-B14F-4D97-AF65-F5344CB8AC3E}">
        <p14:creationId xmlns:p14="http://schemas.microsoft.com/office/powerpoint/2010/main" val="6783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Calculations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1635" y="2603500"/>
            <a:ext cx="10055173" cy="34163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You should have plenty of qualitative observations for this lab, recording what things looked like after significant steps in the procedure.</a:t>
            </a:r>
          </a:p>
          <a:p>
            <a:r>
              <a:rPr lang="en-US" b="1" dirty="0" smtClean="0"/>
              <a:t>The quantitative data you should have will be what you really put on a balance: Mixture + cup, Poppy + filter paper, Filter paper, or empty </a:t>
            </a:r>
            <a:r>
              <a:rPr lang="en-US" b="1" dirty="0" smtClean="0"/>
              <a:t>beaker etc…</a:t>
            </a:r>
            <a:endParaRPr lang="en-US" b="1" dirty="0" smtClean="0"/>
          </a:p>
          <a:p>
            <a:r>
              <a:rPr lang="en-US" b="1" dirty="0" smtClean="0"/>
              <a:t>Calculations:</a:t>
            </a:r>
          </a:p>
          <a:p>
            <a:pPr lvl="1"/>
            <a:r>
              <a:rPr lang="en-US" b="1" dirty="0"/>
              <a:t>Determine the </a:t>
            </a:r>
            <a:r>
              <a:rPr lang="en-US" b="1" dirty="0" smtClean="0"/>
              <a:t>initial mass </a:t>
            </a:r>
            <a:r>
              <a:rPr lang="en-US" b="1" dirty="0"/>
              <a:t>of the mixture</a:t>
            </a:r>
            <a:r>
              <a:rPr lang="en-US" b="1" dirty="0" smtClean="0"/>
              <a:t>. </a:t>
            </a:r>
            <a:endParaRPr lang="en-US" b="1" dirty="0"/>
          </a:p>
          <a:p>
            <a:pPr lvl="1"/>
            <a:r>
              <a:rPr lang="en-US" b="1" dirty="0"/>
              <a:t>Determine the mass of the separated sand, salt, iron and poppy.</a:t>
            </a:r>
          </a:p>
          <a:p>
            <a:pPr lvl="1"/>
            <a:r>
              <a:rPr lang="en-US" b="1" dirty="0"/>
              <a:t>Determine the total mass recovered.</a:t>
            </a:r>
          </a:p>
          <a:p>
            <a:pPr lvl="1"/>
            <a:r>
              <a:rPr lang="en-US" b="1" dirty="0"/>
              <a:t>Determine the percent composition of each of the 4 substances</a:t>
            </a:r>
            <a:r>
              <a:rPr lang="en-US" b="1" dirty="0" smtClean="0"/>
              <a:t>. </a:t>
            </a:r>
            <a:r>
              <a:rPr lang="en-US" b="1" dirty="0" smtClean="0"/>
              <a:t> (component/mixture x 100)</a:t>
            </a:r>
            <a:endParaRPr lang="en-US" b="1" dirty="0" smtClean="0"/>
          </a:p>
          <a:p>
            <a:pPr lvl="1"/>
            <a:r>
              <a:rPr lang="en-US" b="1" dirty="0" smtClean="0"/>
              <a:t>Determine </a:t>
            </a:r>
            <a:r>
              <a:rPr lang="en-US" b="1" dirty="0"/>
              <a:t>the percent recovery</a:t>
            </a:r>
            <a:r>
              <a:rPr lang="en-US" b="1" dirty="0" smtClean="0"/>
              <a:t>. (sum of 4 components/mixture x 100)</a:t>
            </a:r>
            <a:endParaRPr lang="en-US" b="1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60318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3" y="2603500"/>
            <a:ext cx="10239877" cy="3416301"/>
          </a:xfrm>
        </p:spPr>
        <p:txBody>
          <a:bodyPr>
            <a:noAutofit/>
          </a:bodyPr>
          <a:lstStyle/>
          <a:p>
            <a:pPr lvl="0"/>
            <a:r>
              <a:rPr lang="en-US" sz="1600" b="1" dirty="0"/>
              <a:t>For each of the four components, describe a specific physical property that enabled you to separate it from the rest of the mixture.</a:t>
            </a:r>
            <a:br>
              <a:rPr lang="en-US" sz="1600" b="1" dirty="0"/>
            </a:br>
            <a:endParaRPr lang="en-US" sz="1600" b="1" dirty="0"/>
          </a:p>
          <a:p>
            <a:pPr lvl="0"/>
            <a:r>
              <a:rPr lang="en-US" sz="1600" b="1" dirty="0"/>
              <a:t>In your estimation, how successful were you (on a scale of 1-10) in separating and recovering each of the four components: Sand, Salt, Fe Filings, and Poppy Seeds? Justify your estimations of your success, based on your observations.</a:t>
            </a:r>
            <a:br>
              <a:rPr lang="en-US" sz="1600" b="1" dirty="0"/>
            </a:br>
            <a:endParaRPr lang="en-US" sz="1600" b="1" dirty="0"/>
          </a:p>
          <a:p>
            <a:pPr lvl="0"/>
            <a:r>
              <a:rPr lang="en-US" sz="1600" b="1" dirty="0"/>
              <a:t>What made you decide to do your procedural steps in the order in which you did them? Would any order have worked?</a:t>
            </a:r>
            <a:br>
              <a:rPr lang="en-US" sz="1600" b="1" dirty="0"/>
            </a:br>
            <a:endParaRPr lang="en-US" sz="1600" b="1" dirty="0"/>
          </a:p>
          <a:p>
            <a:pPr lvl="0"/>
            <a:r>
              <a:rPr lang="en-US" sz="1600" b="1" dirty="0"/>
              <a:t>If you were able to do the lab over again, what specific things would you do differently?</a:t>
            </a:r>
            <a:br>
              <a:rPr lang="en-US" sz="1600" b="1" dirty="0"/>
            </a:br>
            <a:endParaRPr lang="en-US" sz="1600" b="1" dirty="0"/>
          </a:p>
          <a:p>
            <a:r>
              <a:rPr lang="en-US" sz="1600" b="1" dirty="0"/>
              <a:t>Name two materials or tools that weren’t available that might have made your separation easier.</a:t>
            </a:r>
            <a:br>
              <a:rPr lang="en-US" sz="1600" b="1" dirty="0"/>
            </a:b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70058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25193</TotalTime>
  <Words>437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 Boardroom</vt:lpstr>
      <vt:lpstr>Separation Lab overview</vt:lpstr>
      <vt:lpstr>Separation strategies</vt:lpstr>
      <vt:lpstr> </vt:lpstr>
      <vt:lpstr>Procedure – KEY for this lab!!!</vt:lpstr>
      <vt:lpstr>Data and Calculations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134</cp:revision>
  <dcterms:created xsi:type="dcterms:W3CDTF">2015-08-11T02:33:52Z</dcterms:created>
  <dcterms:modified xsi:type="dcterms:W3CDTF">2018-10-11T13:26:48Z</dcterms:modified>
</cp:coreProperties>
</file>